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12A"/>
    <a:srgbClr val="008FC4"/>
    <a:srgbClr val="000744"/>
    <a:srgbClr val="252A68"/>
    <a:srgbClr val="1F1F6D"/>
    <a:srgbClr val="24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942B5-E481-4A10-B32D-48FCD42216F7}" v="12" dt="2022-09-02T15:28:40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7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1816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FA-9A45-8172-E5FDCC747331}"/>
              </c:ext>
            </c:extLst>
          </c:dPt>
          <c:dPt>
            <c:idx val="1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FA-9A45-8172-E5FDCC747331}"/>
              </c:ext>
            </c:extLst>
          </c:dPt>
          <c:dPt>
            <c:idx val="2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FA-9A45-8172-E5FDCC747331}"/>
              </c:ext>
            </c:extLst>
          </c:dPt>
          <c:dPt>
            <c:idx val="3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FA-9A45-8172-E5FDCC747331}"/>
              </c:ext>
            </c:extLst>
          </c:dPt>
          <c:dPt>
            <c:idx val="4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FA-9A45-8172-E5FDCC747331}"/>
              </c:ext>
            </c:extLst>
          </c:dPt>
          <c:dPt>
            <c:idx val="5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FA-9A45-8172-E5FDCC747331}"/>
              </c:ext>
            </c:extLst>
          </c:dPt>
          <c:dPt>
            <c:idx val="6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FA-9A45-8172-E5FDCC747331}"/>
              </c:ext>
            </c:extLst>
          </c:dPt>
          <c:dPt>
            <c:idx val="7"/>
            <c:invertIfNegative val="0"/>
            <c:bubble3D val="0"/>
            <c:spPr>
              <a:solidFill>
                <a:srgbClr val="548C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7FA-9A45-8172-E5FDCC7473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Hospital medicine</c:v>
                </c:pt>
                <c:pt idx="1">
                  <c:v>Dermatology</c:v>
                </c:pt>
                <c:pt idx="2">
                  <c:v>No medical specialty</c:v>
                </c:pt>
                <c:pt idx="3">
                  <c:v>Internal medicine (general)</c:v>
                </c:pt>
                <c:pt idx="4">
                  <c:v>Urgent care</c:v>
                </c:pt>
                <c:pt idx="5">
                  <c:v>Emergency medicine</c:v>
                </c:pt>
                <c:pt idx="6">
                  <c:v>Orthopaedic surgery</c:v>
                </c:pt>
                <c:pt idx="7">
                  <c:v>Family medicine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3.1</c:v>
                </c:pt>
                <c:pt idx="1">
                  <c:v>3.2</c:v>
                </c:pt>
                <c:pt idx="2">
                  <c:v>4.8</c:v>
                </c:pt>
                <c:pt idx="3">
                  <c:v>5</c:v>
                </c:pt>
                <c:pt idx="4">
                  <c:v>6.6</c:v>
                </c:pt>
                <c:pt idx="5">
                  <c:v>8.4</c:v>
                </c:pt>
                <c:pt idx="6">
                  <c:v>10.199999999999999</c:v>
                </c:pt>
                <c:pt idx="7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C-AB40-A285-86876E680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311"/>
        <c:axId val="258959"/>
      </c:barChart>
      <c:catAx>
        <c:axId val="257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59"/>
        <c:crosses val="autoZero"/>
        <c:auto val="1"/>
        <c:lblAlgn val="ctr"/>
        <c:lblOffset val="100"/>
        <c:noMultiLvlLbl val="0"/>
      </c:catAx>
      <c:valAx>
        <c:axId val="25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Median Compensation </c:v>
                </c:pt>
              </c:strCache>
            </c:strRef>
          </c:tx>
          <c:spPr>
            <a:solidFill>
              <a:srgbClr val="548C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Primary care</c:v>
                </c:pt>
                <c:pt idx="1">
                  <c:v>Pediatric subspecialties</c:v>
                </c:pt>
                <c:pt idx="2">
                  <c:v>Internal medicine subspecialties</c:v>
                </c:pt>
                <c:pt idx="3">
                  <c:v>National total</c:v>
                </c:pt>
                <c:pt idx="4">
                  <c:v>Other specialties</c:v>
                </c:pt>
                <c:pt idx="5">
                  <c:v>No medical specialty</c:v>
                </c:pt>
                <c:pt idx="6">
                  <c:v>Surgical subspecialties</c:v>
                </c:pt>
                <c:pt idx="7">
                  <c:v>Emergency medicine</c:v>
                </c:pt>
              </c:strCache>
            </c:strRef>
          </c:cat>
          <c:val>
            <c:numRef>
              <c:f>Sheet1!$B$2:$B$9</c:f>
              <c:numCache>
                <c:formatCode>"$"#,##0</c:formatCode>
                <c:ptCount val="8"/>
                <c:pt idx="0">
                  <c:v>105000</c:v>
                </c:pt>
                <c:pt idx="1">
                  <c:v>106000</c:v>
                </c:pt>
                <c:pt idx="2">
                  <c:v>109750</c:v>
                </c:pt>
                <c:pt idx="3">
                  <c:v>110000</c:v>
                </c:pt>
                <c:pt idx="4">
                  <c:v>111000</c:v>
                </c:pt>
                <c:pt idx="5">
                  <c:v>114000</c:v>
                </c:pt>
                <c:pt idx="6">
                  <c:v>114000</c:v>
                </c:pt>
                <c:pt idx="7">
                  <c:v>117000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8-EA4F-9A6D-C3696E417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Primary care</c:v>
                </c:pt>
                <c:pt idx="1">
                  <c:v>Pediatric subspecialties</c:v>
                </c:pt>
                <c:pt idx="2">
                  <c:v>Internal medicine subspecialties</c:v>
                </c:pt>
                <c:pt idx="3">
                  <c:v>National total</c:v>
                </c:pt>
                <c:pt idx="4">
                  <c:v>Other specialties</c:v>
                </c:pt>
                <c:pt idx="5">
                  <c:v>No medical specialty</c:v>
                </c:pt>
                <c:pt idx="6">
                  <c:v>Surgical subspecialties</c:v>
                </c:pt>
                <c:pt idx="7">
                  <c:v>Emergency medicine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0.20799999999999999</c:v>
                </c:pt>
                <c:pt idx="1">
                  <c:v>1.4999999999999999E-2</c:v>
                </c:pt>
                <c:pt idx="2">
                  <c:v>0.13200000000000001</c:v>
                </c:pt>
                <c:pt idx="3">
                  <c:v>1</c:v>
                </c:pt>
                <c:pt idx="4">
                  <c:v>0.254</c:v>
                </c:pt>
                <c:pt idx="5">
                  <c:v>2.7E-2</c:v>
                </c:pt>
                <c:pt idx="6">
                  <c:v>0.28899999999999998</c:v>
                </c:pt>
                <c:pt idx="7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A8-EA4F-9A6D-C3696E417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470048"/>
        <c:axId val="96638303"/>
      </c:barChart>
      <c:catAx>
        <c:axId val="210747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38303"/>
        <c:crosses val="autoZero"/>
        <c:auto val="1"/>
        <c:lblAlgn val="ctr"/>
        <c:lblOffset val="100"/>
        <c:noMultiLvlLbl val="0"/>
      </c:catAx>
      <c:valAx>
        <c:axId val="96638303"/>
        <c:scaling>
          <c:orientation val="minMax"/>
          <c:min val="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47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48C8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6862953097246786E-2"/>
                  <c:y val="-1.1458200967217994E-16"/>
                </c:manualLayout>
              </c:layout>
              <c:tx>
                <c:rich>
                  <a:bodyPr/>
                  <a:lstStyle/>
                  <a:p>
                    <a:fld id="{33E96167-FCB8-E040-AFDC-630DF8AD0544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504-9047-8820-DFFFDEF58C02}"/>
                </c:ext>
              </c:extLst>
            </c:dLbl>
            <c:dLbl>
              <c:idx val="1"/>
              <c:layout>
                <c:manualLayout>
                  <c:x val="6.5761513815160322E-2"/>
                  <c:y val="0"/>
                </c:manualLayout>
              </c:layout>
              <c:tx>
                <c:rich>
                  <a:bodyPr/>
                  <a:lstStyle/>
                  <a:p>
                    <a:fld id="{4FA36407-7405-A94C-A25F-D43BD44D2ED2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04-9047-8820-DFFFDEF58C02}"/>
                </c:ext>
              </c:extLst>
            </c:dLbl>
            <c:dLbl>
              <c:idx val="2"/>
              <c:layout>
                <c:manualLayout>
                  <c:x val="6.18936942900222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04-9047-8820-DFFFDEF58C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Rural health clinic</c:v>
                </c:pt>
                <c:pt idx="1">
                  <c:v>Community health center </c:v>
                </c:pt>
                <c:pt idx="2">
                  <c:v>Urgent Care</c:v>
                </c:pt>
                <c:pt idx="3">
                  <c:v>Federal government facility/hospital/unit</c:v>
                </c:pt>
                <c:pt idx="4">
                  <c:v>Office-based private practice</c:v>
                </c:pt>
                <c:pt idx="5">
                  <c:v>Hospital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1.7000000000000001E-2</c:v>
                </c:pt>
                <c:pt idx="1">
                  <c:v>2.9000000000000001E-2</c:v>
                </c:pt>
                <c:pt idx="2">
                  <c:v>5.0999999999999997E-2</c:v>
                </c:pt>
                <c:pt idx="3">
                  <c:v>5.0999999999999997E-2</c:v>
                </c:pt>
                <c:pt idx="4">
                  <c:v>0.377</c:v>
                </c:pt>
                <c:pt idx="5">
                  <c:v>0.41499999999999998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7-1C4E-9259-C1724B1D3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8631792"/>
        <c:axId val="1732678752"/>
      </c:barChart>
      <c:valAx>
        <c:axId val="173267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31792"/>
        <c:crosses val="autoZero"/>
        <c:crossBetween val="between"/>
        <c:majorUnit val="0.1"/>
      </c:valAx>
      <c:catAx>
        <c:axId val="2038631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678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4FD56-2EC6-4F09-8ECB-B62BE6588A9F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38437-5188-4B97-8F1F-190F27E3F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00DF-C919-4448-832E-20294B0186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9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00DF-C919-4448-832E-20294B0186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3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00DF-C919-4448-832E-20294B0186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6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1FB5-5CBD-253F-363C-ABAB0B112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265" y="2743199"/>
            <a:ext cx="6600305" cy="186404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New Hero" panose="02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76C99-C389-FC3C-4514-D75651A78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265" y="4796388"/>
            <a:ext cx="6600305" cy="12926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New Hero" panose="020005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E02640-0C0F-50E5-8C49-2B260A215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346" y="1761318"/>
            <a:ext cx="2926723" cy="15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0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8F56-9454-1438-D0BB-791CB86E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4C096-2547-C032-D632-C2F240292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91E6-493B-EC8C-7ADE-9647D040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7CFDB-4BF5-12CC-EB02-2E67DF64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6E883-2DE9-2099-15CE-D803CB39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3A33B-BEBD-27A1-89CC-35B6A9F28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14234-45F8-5A18-D4C5-01C99B010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9DE0D-1B42-8099-1393-25085E2F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6A40-2927-D979-A5F1-93526F38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20B9F-6F6A-56FE-ADD8-89EDC30A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6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6949-2085-CE68-B452-85DA25D6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2414-2B10-0B3C-6E39-36ED8BA2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BEE2-3374-3966-F197-5742E869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1E1E6-88C4-5C43-BB1E-1FA56109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D407-F59A-613F-70B2-B551591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7F55-B7A0-6CF6-F8DD-9C969C35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493BE-29B5-5C54-275F-12375CDCD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8FC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686F-001F-0A8B-94A1-56E71D7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DAA1-FCFB-1358-D8C5-129542AD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B6EC2-7A20-4926-C0B2-7D772390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A8A7-D244-0F21-E8DA-25F1ABAE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7FBE-00EB-E3EE-C690-C5E37D574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3DF9A-6DBC-21B1-C885-4CB8C393F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ADBDA-1916-DBAD-C0E2-7306E999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B11AF-25BD-C039-F1A6-33BA4BE3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025D8-0B0C-9481-A9F3-74D9AAE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C5AB-52C9-0708-EF68-76486D5D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887F9-7604-9918-8EFB-105EA86F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BBDAA-DE7C-D51B-3430-D3A81BD03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EAC49-093A-A5F4-D97B-500BFA324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73905-13D3-6326-14CD-6806BA7DC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56FF8-03E9-6D96-EB06-9FA1A840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D8EAC-0866-C729-D4D8-957B8E5E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64338-8961-8338-B109-B8C91026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3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63B6-E411-60B1-2BD4-EA2748A0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1697B-5B7C-163B-9263-5E928BF0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B4D5A-64E0-A10C-06C6-8A84C49E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09700-F05D-30A7-348A-A6FF44FE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5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8156A-F63E-5D53-F417-59030CA2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82826-EA15-427F-CD0F-32C3F6CF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DC0FE-9729-B936-1430-1C6919DA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52B-8C81-904A-A3A1-BD241902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9CFAC-7E14-F965-0491-E11A5928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E8443-8D49-ED0E-867D-13BAEEC4C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9B857-0AF3-5093-52D1-BD5C5946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B6746-B10C-6F01-F373-1CD15292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2392-540A-B042-5FE9-96558C27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5536-B5C7-870B-C549-1B2E9814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1EAB3-06B7-7314-E1EB-A24F6020E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7C3F3-A3E9-2A74-2F38-4424D503C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F7707-C05E-80CD-F9C9-17C66502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70C2D-A069-F14C-95AF-88D43A972FB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08CC-CFC4-3217-2B8D-3744EDDE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985B9-6EBA-8561-2F5D-464E87B9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650" y="136036"/>
            <a:ext cx="391633" cy="374004"/>
          </a:xfrm>
          <a:prstGeom prst="rect">
            <a:avLst/>
          </a:prstGeom>
        </p:spPr>
        <p:txBody>
          <a:bodyPr/>
          <a:lstStyle/>
          <a:p>
            <a:fld id="{B38D66EB-3A33-7A4E-93E2-8B55D157B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8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79764-2EB2-63FC-AACF-A6802F74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CFBCA-A109-6F14-3F40-2B4548DE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0618E-5AFE-FB03-01BC-FBFA4E4548E1}"/>
              </a:ext>
            </a:extLst>
          </p:cNvPr>
          <p:cNvSpPr txBox="1"/>
          <p:nvPr userDrawn="1"/>
        </p:nvSpPr>
        <p:spPr>
          <a:xfrm>
            <a:off x="763772" y="6492875"/>
            <a:ext cx="744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90000"/>
                  </a:schemeClr>
                </a:solidFill>
              </a:rPr>
              <a:t>© American Academy of PAs. All rights reserved. These materials may not be duplicated without the express written permission of AAPA.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5CA1A-F2A3-395A-8EF8-BD455DDA43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01793" y="199065"/>
            <a:ext cx="1104013" cy="3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744"/>
          </a:solidFill>
          <a:latin typeface="New Hero" panose="02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744"/>
          </a:solidFill>
          <a:latin typeface="New Hero" panose="02000500000000000000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744"/>
          </a:solidFill>
          <a:latin typeface="New Hero" panose="02000500000000000000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744"/>
          </a:solidFill>
          <a:latin typeface="New Hero" panose="02000500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744"/>
          </a:solidFill>
          <a:latin typeface="New Hero" panose="02000500000000000000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744"/>
          </a:solidFill>
          <a:latin typeface="New Hero" panose="02000500000000000000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eaonline.org/how-we-can-help/advisors" TargetMode="External"/><Relationship Id="rId2" Type="http://schemas.openxmlformats.org/officeDocument/2006/relationships/hyperlink" Target="https://paeaonline.org/our-program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hsc.hrsa.gov/loan-repayment/nhsc-sud-workforce-loan-repayment-program" TargetMode="External"/><Relationship Id="rId2" Type="http://schemas.openxmlformats.org/officeDocument/2006/relationships/hyperlink" Target="https://nhsc.hrsa.gov/loan-repayment/nhsc-loan-repayment-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nhsc.hrsa.gov/loan-repayment/nhsc-students-to-service-loan-repayment-program" TargetMode="External"/><Relationship Id="rId4" Type="http://schemas.openxmlformats.org/officeDocument/2006/relationships/hyperlink" Target="https://nhsc.hrsa.gov/loan-repayment/nhsc-rural-community-loan-repayment-progra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FqT37YP_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kFqT37YP_A?feature=oembed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eaonline.org/our-programs" TargetMode="External"/><Relationship Id="rId2" Type="http://schemas.openxmlformats.org/officeDocument/2006/relationships/hyperlink" Target="mailto:mailto:students@paeaonlin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eaonline.org/how-we-can-help/adviso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a.org/about/dei-resource-center/" TargetMode="External"/><Relationship Id="rId2" Type="http://schemas.openxmlformats.org/officeDocument/2006/relationships/hyperlink" Target="https://www.aap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jectaccess@paeaonline.org" TargetMode="External"/><Relationship Id="rId4" Type="http://schemas.openxmlformats.org/officeDocument/2006/relationships/hyperlink" Target="http://www.paeaonlin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imeo.com/905527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usnews.com/careers/best-jobs/rankings/the-100-best-jobs" TargetMode="External"/><Relationship Id="rId2" Type="http://schemas.openxmlformats.org/officeDocument/2006/relationships/hyperlink" Target="https://money.usnews.com/careers/best-jobs/rankings/best-healthcare-job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999" y="1750336"/>
            <a:ext cx="6858000" cy="1597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 Access:</a:t>
            </a:r>
            <a:br>
              <a:rPr lang="en-US" b="1" dirty="0"/>
            </a:br>
            <a:r>
              <a:rPr lang="en-US" sz="4800" dirty="0"/>
              <a:t>PAs Transforming Health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8113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Top 7 PA Practice Specialties</a:t>
            </a:r>
            <a:endParaRPr lang="en-US" sz="46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6F8BBC7-4BD2-40A7-B0B8-CCAB9C4B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6" y="5897136"/>
            <a:ext cx="4410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900" dirty="0"/>
              <a:t>		              Source: AAPA 2021 Salary Report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CB38F0-33BA-1B4B-B098-E0C46F0FEB83}"/>
              </a:ext>
            </a:extLst>
          </p:cNvPr>
          <p:cNvGraphicFramePr/>
          <p:nvPr/>
        </p:nvGraphicFramePr>
        <p:xfrm>
          <a:off x="1995948" y="1397000"/>
          <a:ext cx="805809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44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1227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Income by Specialty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4">
            <a:extLst>
              <a:ext uri="{FF2B5EF4-FFF2-40B4-BE49-F238E27FC236}">
                <a16:creationId xmlns:a16="http://schemas.microsoft.com/office/drawing/2014/main" id="{74499689-3C35-4269-838A-8B3E1A3D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024" y="5856795"/>
            <a:ext cx="4410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altLang="en-US" sz="900" dirty="0"/>
              <a:t>Source: AAPA 2021 Salary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09ACA2-9631-0A41-BCA7-2802A0A26DA6}"/>
              </a:ext>
            </a:extLst>
          </p:cNvPr>
          <p:cNvGraphicFramePr/>
          <p:nvPr/>
        </p:nvGraphicFramePr>
        <p:xfrm>
          <a:off x="1845673" y="1397000"/>
          <a:ext cx="83908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503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86" y="597726"/>
            <a:ext cx="9363075" cy="835316"/>
          </a:xfrm>
        </p:spPr>
        <p:txBody>
          <a:bodyPr>
            <a:noAutofit/>
          </a:bodyPr>
          <a:lstStyle/>
          <a:p>
            <a:pPr algn="ctr"/>
            <a:r>
              <a:rPr lang="en-US" alt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Top 5 PA Practice Settings</a:t>
            </a:r>
            <a:br>
              <a:rPr lang="en-US" altLang="en-US" sz="4600" b="1" dirty="0">
                <a:latin typeface="Arial" charset="0"/>
                <a:ea typeface="Arial" charset="0"/>
                <a:cs typeface="Arial" charset="0"/>
              </a:rPr>
            </a:br>
            <a:endParaRPr lang="en-US" sz="4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>
            <a:extLst>
              <a:ext uri="{FF2B5EF4-FFF2-40B4-BE49-F238E27FC236}">
                <a16:creationId xmlns:a16="http://schemas.microsoft.com/office/drawing/2014/main" id="{5113125A-9E89-4B1C-A5B2-4F4E75EA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6" y="5897136"/>
            <a:ext cx="4410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900" dirty="0"/>
              <a:t>Source: Data from NCCPA 2020 Statistical Profile of Certified Physician Assistants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7F3511-004B-AF46-8C36-8D3A31EFC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063222"/>
              </p:ext>
            </p:extLst>
          </p:nvPr>
        </p:nvGraphicFramePr>
        <p:xfrm>
          <a:off x="1238250" y="1397000"/>
          <a:ext cx="923231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04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1276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Preparing for PA School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2650" y="1870621"/>
            <a:ext cx="8229600" cy="36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UNDERGRADUATE EDUCATION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Select an appropriate major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the necessary pre-requisites for PA programs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Maintain a high GPA, especially in science courses</a:t>
            </a:r>
          </a:p>
          <a:p>
            <a:pPr lvl="1"/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Prepare for the GREs</a:t>
            </a:r>
          </a:p>
          <a:p>
            <a:pPr lvl="1"/>
            <a:endParaRPr lang="en-US" altLang="en-US" sz="2000" b="1" dirty="0">
              <a:solidFill>
                <a:srgbClr val="0F112A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PROGRAMS ARE GRADUATE PROGRAMS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Program Directory – </a:t>
            </a:r>
            <a:r>
              <a:rPr lang="en-US" altLang="en-US" sz="2000" dirty="0">
                <a:solidFill>
                  <a:srgbClr val="1B99FA"/>
                </a:solid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https://paeaonline.org</a:t>
            </a: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/our-programs</a:t>
            </a:r>
            <a:endParaRPr lang="en-US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PAEA Website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  <a:hlinkClick r:id="rId3"/>
              </a:rPr>
              <a:t>https://paeaonline.org/how-we-can-help/advisors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3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71178" y="1306287"/>
            <a:ext cx="3690216" cy="489857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981201" y="1627188"/>
            <a:ext cx="257694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Most programs require coursework in:</a:t>
            </a:r>
          </a:p>
          <a:p>
            <a:pPr>
              <a:buClr>
                <a:srgbClr val="018168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Anatomy</a:t>
            </a:r>
          </a:p>
          <a:p>
            <a:pPr>
              <a:buClr>
                <a:srgbClr val="018168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Physiology</a:t>
            </a:r>
          </a:p>
          <a:p>
            <a:pPr>
              <a:buClr>
                <a:srgbClr val="018168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Biological Sciences</a:t>
            </a:r>
          </a:p>
          <a:p>
            <a:pPr>
              <a:buClr>
                <a:srgbClr val="018168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Chemistry</a:t>
            </a:r>
          </a:p>
          <a:p>
            <a:pPr>
              <a:buClr>
                <a:srgbClr val="018168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College Math</a:t>
            </a:r>
          </a:p>
          <a:p>
            <a:pPr>
              <a:buClr>
                <a:srgbClr val="018168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Computer Science</a:t>
            </a:r>
          </a:p>
          <a:p>
            <a:pPr>
              <a:buClr>
                <a:srgbClr val="018168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English</a:t>
            </a:r>
          </a:p>
          <a:p>
            <a:endParaRPr lang="en-US" altLang="en-US" sz="2000" dirty="0">
              <a:ea typeface="ＭＳ Ｐゴシック" charset="-12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t="8389" b="8389"/>
          <a:stretch/>
        </p:blipFill>
        <p:spPr bwMode="auto">
          <a:xfrm>
            <a:off x="5056258" y="2367996"/>
            <a:ext cx="5005137" cy="27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5673" y="1094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Preparing for PA School</a:t>
            </a:r>
          </a:p>
        </p:txBody>
      </p:sp>
    </p:spTree>
    <p:extLst>
      <p:ext uri="{BB962C8B-B14F-4D97-AF65-F5344CB8AC3E}">
        <p14:creationId xmlns:p14="http://schemas.microsoft.com/office/powerpoint/2010/main" val="99821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55313" y="1551710"/>
            <a:ext cx="7784037" cy="378229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980" y="22614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en-US" sz="4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Tips for Educational Success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06603" y="1762496"/>
            <a:ext cx="7684077" cy="37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spcCol="457200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Read before class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Ask questions in class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Take organized notes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Attend class regularly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Don’t cram for tests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Ask teacher for study tips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Study in one-hour blocks</a:t>
            </a:r>
          </a:p>
          <a:p>
            <a:endParaRPr lang="en-US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yourself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Sleep before exams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Breathe and relax during exams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Use time management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Use planners and prioritize</a:t>
            </a:r>
          </a:p>
          <a:p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Find a mentor</a:t>
            </a:r>
          </a:p>
          <a:p>
            <a:endParaRPr lang="en-US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30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1332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Payment Programs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52650" y="1690689"/>
            <a:ext cx="7886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Loan repayment programs include: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b="1" dirty="0">
                <a:solidFill>
                  <a:srgbClr val="548C84"/>
                </a:solidFill>
              </a:rPr>
              <a:t>National Health Service Corps</a:t>
            </a:r>
            <a:r>
              <a:rPr lang="en-US" altLang="en-US" sz="1600" dirty="0">
                <a:solidFill>
                  <a:srgbClr val="548C84"/>
                </a:solidFill>
              </a:rPr>
              <a:t>: </a:t>
            </a:r>
            <a:r>
              <a:rPr lang="en-US" altLang="en-US" sz="1600" dirty="0"/>
              <a:t>A federal program for PAs who practice </a:t>
            </a:r>
            <a:br>
              <a:rPr lang="en-US" altLang="en-US" sz="1600" dirty="0"/>
            </a:br>
            <a:r>
              <a:rPr lang="en-US" altLang="en-US" sz="1600" dirty="0"/>
              <a:t>in primary care in underserved communities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hlinkClick r:id="rId2"/>
              </a:rPr>
              <a:t>NHSC LRP</a:t>
            </a:r>
            <a:endParaRPr lang="en-US" altLang="en-US" sz="1600" dirty="0"/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hlinkClick r:id="rId3"/>
              </a:rPr>
              <a:t>NHSC Substance Use Disorder (SUD) Workforce LRP</a:t>
            </a:r>
            <a:endParaRPr lang="en-US" altLang="en-US" sz="1600" dirty="0"/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hlinkClick r:id="rId4"/>
              </a:rPr>
              <a:t>NHSC Rural Community LRP</a:t>
            </a:r>
            <a:endParaRPr lang="en-US" altLang="en-US" sz="1600" dirty="0"/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hlinkClick r:id="rId5"/>
              </a:rPr>
              <a:t>NHSC Students to Service LRP</a:t>
            </a:r>
            <a:endParaRPr lang="en-US" altLang="en-US" sz="16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b="1" dirty="0">
                <a:solidFill>
                  <a:srgbClr val="548C84"/>
                </a:solidFill>
              </a:rPr>
              <a:t>The U.S. Army</a:t>
            </a:r>
            <a:r>
              <a:rPr lang="en-US" altLang="en-US" sz="1600" dirty="0">
                <a:solidFill>
                  <a:srgbClr val="548C84"/>
                </a:solidFill>
              </a:rPr>
              <a:t>: </a:t>
            </a:r>
            <a:r>
              <a:rPr lang="en-US" altLang="en-US" sz="1600" dirty="0"/>
              <a:t>A three-year loan repayment program for serving as </a:t>
            </a:r>
            <a:br>
              <a:rPr lang="en-US" altLang="en-US" sz="1600" dirty="0"/>
            </a:br>
            <a:r>
              <a:rPr lang="en-US" altLang="en-US" sz="1600" dirty="0"/>
              <a:t>an Army PA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b="1" dirty="0">
                <a:solidFill>
                  <a:srgbClr val="548C84"/>
                </a:solidFill>
              </a:rPr>
              <a:t>AmeriCorps</a:t>
            </a:r>
            <a:r>
              <a:rPr lang="en-US" altLang="en-US" sz="1600" dirty="0">
                <a:solidFill>
                  <a:srgbClr val="548C84"/>
                </a:solidFill>
              </a:rPr>
              <a:t>: </a:t>
            </a:r>
            <a:r>
              <a:rPr lang="en-US" altLang="en-US" sz="1600" dirty="0"/>
              <a:t>Helps pay for education loans in 		</a:t>
            </a:r>
            <a:br>
              <a:rPr lang="en-US" altLang="en-US" sz="1600" dirty="0"/>
            </a:br>
            <a:r>
              <a:rPr lang="en-US" altLang="en-US" sz="1600" dirty="0"/>
              <a:t>exchange for a year of service in designated areas</a:t>
            </a:r>
            <a:br>
              <a:rPr lang="en-US" altLang="en-US" sz="1600" dirty="0"/>
            </a:br>
            <a:r>
              <a:rPr lang="en-US" altLang="en-US" sz="1600" dirty="0"/>
              <a:t>across the United States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b="1" dirty="0">
                <a:solidFill>
                  <a:srgbClr val="548C84"/>
                </a:solidFill>
              </a:rPr>
              <a:t>Indian Health Service</a:t>
            </a:r>
            <a:r>
              <a:rPr lang="en-US" altLang="en-US" sz="1600" dirty="0">
                <a:solidFill>
                  <a:srgbClr val="548C84"/>
                </a:solidFill>
              </a:rPr>
              <a:t> </a:t>
            </a:r>
            <a:r>
              <a:rPr lang="en-US" altLang="en-US" sz="1600" b="1" dirty="0">
                <a:solidFill>
                  <a:srgbClr val="548C84"/>
                </a:solidFill>
              </a:rPr>
              <a:t>(IHS)</a:t>
            </a:r>
            <a:r>
              <a:rPr lang="en-US" altLang="en-US" sz="1600" dirty="0">
                <a:solidFill>
                  <a:srgbClr val="548C84"/>
                </a:solidFill>
              </a:rPr>
              <a:t>: </a:t>
            </a:r>
            <a:r>
              <a:rPr lang="en-US" altLang="en-US" sz="1600" dirty="0"/>
              <a:t>A national program with</a:t>
            </a:r>
            <a:br>
              <a:rPr lang="en-US" altLang="en-US" sz="1600" dirty="0"/>
            </a:br>
            <a:r>
              <a:rPr lang="en-US" altLang="en-US" sz="1600" dirty="0"/>
              <a:t>the goal of placing health care professionals, including</a:t>
            </a:r>
            <a:br>
              <a:rPr lang="en-US" altLang="en-US" sz="1600" dirty="0"/>
            </a:br>
            <a:r>
              <a:rPr lang="en-US" altLang="en-US" sz="1600" dirty="0"/>
              <a:t>PAs, in IHS health centers for a minimum of two years </a:t>
            </a:r>
          </a:p>
        </p:txBody>
      </p:sp>
      <p:pic>
        <p:nvPicPr>
          <p:cNvPr id="4" name="Picture 2" descr="http://www.alertmagazine.org/images/scholarshi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92" y="4090806"/>
            <a:ext cx="2078431" cy="146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23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49" y="1729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PAs Are People Like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2221" y="5811344"/>
            <a:ext cx="610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* Or Watch Here</a:t>
            </a:r>
            <a:endParaRPr lang="en-US" sz="1200" dirty="0"/>
          </a:p>
        </p:txBody>
      </p:sp>
      <p:pic>
        <p:nvPicPr>
          <p:cNvPr id="4" name="Online Media 3" title="PAEA Project Access Presents: My PA Path with Alicia Bolden, DMSc, MPH, PA-C">
            <a:hlinkClick r:id="" action="ppaction://media"/>
            <a:extLst>
              <a:ext uri="{FF2B5EF4-FFF2-40B4-BE49-F238E27FC236}">
                <a16:creationId xmlns:a16="http://schemas.microsoft.com/office/drawing/2014/main" id="{2C71890A-20EF-A501-4667-23A9631E7D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2793" y="1558819"/>
            <a:ext cx="7186412" cy="40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71178" y="1306287"/>
            <a:ext cx="3690216" cy="489857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1729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Job Satisfaction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72265" y="1498488"/>
            <a:ext cx="3816758" cy="4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ja-JP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Would you become a PA if you had to do it all over again?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6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82%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of respondents said “Yes</a:t>
            </a:r>
            <a:r>
              <a:rPr lang="en-US" altLang="ja-JP" sz="2600" dirty="0">
                <a:latin typeface="Arial" charset="0"/>
                <a:ea typeface="ＭＳ Ｐゴシック" charset="-128"/>
              </a:rPr>
              <a:t>”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ja-JP" sz="1800" dirty="0">
              <a:latin typeface="Arial" charset="0"/>
              <a:ea typeface="ＭＳ Ｐゴシック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58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51%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600" b="1" dirty="0">
                <a:latin typeface="Arial" charset="0"/>
                <a:ea typeface="ＭＳ Ｐゴシック" charset="-128"/>
              </a:rPr>
              <a:t>strongly agreed </a:t>
            </a:r>
            <a:r>
              <a:rPr lang="en-US" altLang="ja-JP" sz="2600" dirty="0">
                <a:latin typeface="Arial" charset="0"/>
                <a:ea typeface="ＭＳ Ｐゴシック" charset="-128"/>
              </a:rPr>
              <a:t>that they would do it again</a:t>
            </a:r>
          </a:p>
        </p:txBody>
      </p:sp>
      <p:pic>
        <p:nvPicPr>
          <p:cNvPr id="6" name="Picture 7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r="19366"/>
          <a:stretch>
            <a:fillRect/>
          </a:stretch>
        </p:blipFill>
        <p:spPr bwMode="auto">
          <a:xfrm>
            <a:off x="8562110" y="2870475"/>
            <a:ext cx="2190029" cy="32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23038" y="1690690"/>
            <a:ext cx="35310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CONTRIBUTORS </a:t>
            </a:r>
            <a:b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</a:br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</a:rPr>
              <a:t>TO JOB SATISFACTION</a:t>
            </a:r>
          </a:p>
          <a:p>
            <a:pPr marL="285750" indent="-285750">
              <a:spcAft>
                <a:spcPts val="600"/>
              </a:spcAft>
              <a:buClr>
                <a:srgbClr val="01816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charset="-128"/>
              </a:rPr>
              <a:t>Being able to practice medicine</a:t>
            </a:r>
          </a:p>
          <a:p>
            <a:pPr marL="285750" indent="-285750">
              <a:spcAft>
                <a:spcPts val="600"/>
              </a:spcAft>
              <a:buClr>
                <a:srgbClr val="01816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charset="-128"/>
              </a:rPr>
              <a:t>Growth in scope of </a:t>
            </a:r>
            <a:br>
              <a:rPr lang="en-US" altLang="en-US" dirty="0">
                <a:latin typeface="Arial" charset="0"/>
                <a:ea typeface="ＭＳ Ｐゴシック" charset="-128"/>
              </a:rPr>
            </a:br>
            <a:r>
              <a:rPr lang="en-US" altLang="en-US" dirty="0">
                <a:latin typeface="Arial" charset="0"/>
                <a:ea typeface="ＭＳ Ｐゴシック" charset="-128"/>
              </a:rPr>
              <a:t>practice over time</a:t>
            </a:r>
          </a:p>
          <a:p>
            <a:pPr marL="285750" indent="-285750">
              <a:spcAft>
                <a:spcPts val="600"/>
              </a:spcAft>
              <a:buClr>
                <a:srgbClr val="01816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charset="-128"/>
              </a:rPr>
              <a:t>Ability to change </a:t>
            </a:r>
            <a:br>
              <a:rPr lang="en-US" altLang="en-US" dirty="0">
                <a:latin typeface="Arial" charset="0"/>
                <a:ea typeface="ＭＳ Ｐゴシック" charset="-128"/>
              </a:rPr>
            </a:br>
            <a:r>
              <a:rPr lang="en-US" altLang="en-US" dirty="0">
                <a:latin typeface="Arial" charset="0"/>
                <a:ea typeface="ＭＳ Ｐゴシック" charset="-128"/>
              </a:rPr>
              <a:t>specialties and/or </a:t>
            </a:r>
            <a:br>
              <a:rPr lang="en-US" altLang="en-US" dirty="0">
                <a:latin typeface="Arial" charset="0"/>
                <a:ea typeface="ＭＳ Ｐゴシック" charset="-128"/>
              </a:rPr>
            </a:br>
            <a:r>
              <a:rPr lang="en-US" altLang="en-US" dirty="0">
                <a:latin typeface="Arial" charset="0"/>
                <a:ea typeface="ＭＳ Ｐゴシック" charset="-128"/>
              </a:rPr>
              <a:t>work settings </a:t>
            </a:r>
            <a:br>
              <a:rPr lang="en-US" altLang="en-US" dirty="0">
                <a:latin typeface="Arial" charset="0"/>
                <a:ea typeface="ＭＳ Ｐゴシック" charset="-128"/>
              </a:rPr>
            </a:br>
            <a:r>
              <a:rPr lang="en-US" altLang="en-US" dirty="0">
                <a:latin typeface="Arial" charset="0"/>
                <a:ea typeface="ＭＳ Ｐゴシック" charset="-128"/>
              </a:rPr>
              <a:t>relatively easily </a:t>
            </a:r>
          </a:p>
          <a:p>
            <a:pPr marL="285750" indent="-285750">
              <a:spcAft>
                <a:spcPts val="600"/>
              </a:spcAft>
              <a:buClr>
                <a:srgbClr val="01816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charset="-128"/>
              </a:rPr>
              <a:t>Balance of </a:t>
            </a:r>
            <a:br>
              <a:rPr lang="en-US" altLang="en-US" dirty="0">
                <a:latin typeface="Arial" charset="0"/>
                <a:ea typeface="ＭＳ Ｐゴシック" charset="-128"/>
              </a:rPr>
            </a:br>
            <a:r>
              <a:rPr lang="en-US" altLang="en-US" dirty="0">
                <a:latin typeface="Arial" charset="0"/>
                <a:ea typeface="ＭＳ Ｐゴシック" charset="-128"/>
              </a:rPr>
              <a:t>work-life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FC626FA-8A3E-4068-A431-623E8FF5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31843"/>
            <a:ext cx="4410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900" dirty="0"/>
              <a:t>Source: 2017 AAPA Salary Survey (unpublished data)</a:t>
            </a:r>
          </a:p>
        </p:txBody>
      </p:sp>
    </p:spTree>
    <p:extLst>
      <p:ext uri="{BB962C8B-B14F-4D97-AF65-F5344CB8AC3E}">
        <p14:creationId xmlns:p14="http://schemas.microsoft.com/office/powerpoint/2010/main" val="276828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04" y="1729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Connect with PAEA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2046514" y="1690689"/>
            <a:ext cx="8014880" cy="4086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Ask us your questions</a:t>
            </a:r>
            <a:r>
              <a:rPr lang="en-US" altLang="en-US" sz="2400" b="1" dirty="0">
                <a:solidFill>
                  <a:srgbClr val="548C84"/>
                </a:solidFill>
                <a:latin typeface="Arial" charset="0"/>
                <a:ea typeface="Arial" charset="0"/>
                <a:cs typeface="Arial" charset="0"/>
              </a:rPr>
              <a:t>! </a:t>
            </a:r>
            <a:r>
              <a:rPr lang="en-US" altLang="en-US" sz="2400" b="1" dirty="0">
                <a:solidFill>
                  <a:srgbClr val="018168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altLang="en-US" sz="2400" b="1" dirty="0">
                <a:solidFill>
                  <a:srgbClr val="018168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students@PAEAonline.org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Get info on the PA profession, Project Access, admissions, CASPA, paying for PA school, and more. </a:t>
            </a:r>
            <a:endParaRPr lang="en-US" altLang="en-US" sz="2100" dirty="0">
              <a:latin typeface="Arial" charset="0"/>
              <a:ea typeface="Arial" charset="0"/>
              <a:cs typeface="Arial" charset="0"/>
            </a:endParaRPr>
          </a:p>
          <a:p>
            <a:pPr marL="342900" lvl="1" indent="0">
              <a:buNone/>
            </a:pPr>
            <a:endParaRPr lang="en-US" altLang="en-US" b="1" dirty="0">
              <a:solidFill>
                <a:srgbClr val="018168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PAEA Program Directory </a:t>
            </a:r>
            <a:r>
              <a:rPr lang="en-US" altLang="en-US" sz="2400" b="1" dirty="0">
                <a:solidFill>
                  <a:srgbClr val="018168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altLang="en-US" sz="2400" b="1" dirty="0">
                <a:solidFill>
                  <a:srgbClr val="018168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https://paeaonline.org/our-programs</a:t>
            </a:r>
            <a:endParaRPr lang="en-US" altLang="en-US" sz="2400" b="1" dirty="0">
              <a:solidFill>
                <a:srgbClr val="018168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Search PA programs for admission requirements, location, tuition, and much more. </a:t>
            </a:r>
          </a:p>
          <a:p>
            <a:pPr lvl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rPr>
              <a:t>Pre-PA &amp; Advisor Webpage </a:t>
            </a:r>
            <a:r>
              <a:rPr lang="en-US" altLang="en-US" sz="2400" b="1" dirty="0">
                <a:solidFill>
                  <a:srgbClr val="018168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>
                <a:solidFill>
                  <a:srgbClr val="018168"/>
                </a:solidFill>
                <a:latin typeface="Arial" charset="0"/>
                <a:cs typeface="Arial" charset="0"/>
                <a:hlinkClick r:id="rId4"/>
              </a:rPr>
              <a:t>https://paeaonline.org/how-we-can-help/advisors</a:t>
            </a:r>
            <a:endParaRPr lang="en-US" altLang="en-US" sz="2400" b="1" dirty="0">
              <a:solidFill>
                <a:srgbClr val="018168"/>
              </a:solidFill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1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1729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Is A 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4" y="1690689"/>
            <a:ext cx="8297334" cy="4486274"/>
          </a:xfrm>
        </p:spPr>
        <p:txBody>
          <a:bodyPr/>
          <a:lstStyle/>
          <a:p>
            <a:pPr marL="168275" lvl="1" indent="0">
              <a:spcBef>
                <a:spcPts val="1200"/>
              </a:spcBef>
              <a:buClr>
                <a:schemeClr val="tx2"/>
              </a:buClr>
              <a:buSzPct val="75000"/>
              <a:buNone/>
            </a:pPr>
            <a:r>
              <a:rPr lang="en-US" alt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Physician Associates/Physician Assistants</a:t>
            </a:r>
          </a:p>
          <a:p>
            <a:pPr marL="511175" lvl="1" indent="-342900">
              <a:spcBef>
                <a:spcPts val="1200"/>
              </a:spcBef>
              <a:buClr>
                <a:srgbClr val="018168"/>
              </a:buClr>
              <a:buSzPct val="75000"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are skilled members of the health care team</a:t>
            </a:r>
          </a:p>
          <a:p>
            <a:pPr marL="511175" lvl="1" indent="-342900">
              <a:spcBef>
                <a:spcPts val="1200"/>
              </a:spcBef>
              <a:buClr>
                <a:srgbClr val="018168"/>
              </a:buClr>
              <a:buSzPct val="75000"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practice medicine with a licensed physician </a:t>
            </a:r>
          </a:p>
          <a:p>
            <a:pPr marL="511175" lvl="1" indent="-342900">
              <a:spcBef>
                <a:spcPts val="1200"/>
              </a:spcBef>
              <a:buClr>
                <a:srgbClr val="018168"/>
              </a:buClr>
              <a:buSzPct val="75000"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fulfill a broad range of medical services otherwise provided by the physician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3120" b="3120"/>
          <a:stretch/>
        </p:blipFill>
        <p:spPr bwMode="auto">
          <a:xfrm>
            <a:off x="204651" y="1306286"/>
            <a:ext cx="3866606" cy="483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4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29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Local PA Programs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1524000" y="1690689"/>
            <a:ext cx="9144000" cy="4086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Enter your information here.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5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2650" y="1585091"/>
            <a:ext cx="7908744" cy="4058947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	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2595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latin typeface="Arial" charset="0"/>
                <a:ea typeface="Arial" charset="0"/>
                <a:cs typeface="Arial" charset="0"/>
              </a:rPr>
              <a:t>Learn More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14863" y="2012002"/>
            <a:ext cx="3576783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ts val="600"/>
              </a:spcAft>
              <a:buClr>
                <a:srgbClr val="1869AA"/>
              </a:buClr>
            </a:pPr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AMERICAN ACADEMY OF PHYSICIAN ASSOCIATES 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2318 Mill Road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Alexandria, VA 22332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/>
              </a:rPr>
              <a:t>https://www.aapa.org/</a:t>
            </a:r>
            <a:endParaRPr lang="en-US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 eaLnBrk="1" hangingPunct="1"/>
            <a:r>
              <a:rPr lang="en-US" altLang="en-US" sz="1600" dirty="0">
                <a:hlinkClick r:id="rId3"/>
              </a:rPr>
              <a:t>https://www.aapa.org/about/dei-resource-center/</a:t>
            </a:r>
            <a:r>
              <a:rPr lang="en-US" altLang="en-US" sz="1600" dirty="0"/>
              <a:t> 	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0" y="1721738"/>
            <a:ext cx="35767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PHYSICIAN ASSISTANT EDUCATION ASSOCIATION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655 K Street NW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Suite 700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Washington, DC 20001</a:t>
            </a:r>
          </a:p>
          <a:p>
            <a:pPr algn="ctr" eaLnBrk="1" hangingPunct="1"/>
            <a:r>
              <a:rPr lang="en-US" altLang="en-US" sz="1600" dirty="0">
                <a:hlinkClick r:id="rId4"/>
              </a:rPr>
              <a:t>www.PAEAonline.org</a:t>
            </a:r>
            <a:r>
              <a:rPr lang="en-US" altLang="en-US" sz="1600" dirty="0"/>
              <a:t> </a:t>
            </a:r>
          </a:p>
          <a:p>
            <a:pPr algn="ctr"/>
            <a:r>
              <a:rPr lang="en-US" altLang="en-US" sz="1600" dirty="0">
                <a:hlinkClick r:id="rId5"/>
              </a:rPr>
              <a:t>projectaccess@PAEAonline.org</a:t>
            </a:r>
            <a:endParaRPr lang="en-US" altLang="en-US" sz="1600" dirty="0"/>
          </a:p>
          <a:p>
            <a:pPr algn="ctr" eaLnBrk="1" hangingPunct="1"/>
            <a:endParaRPr lang="en-US" altLang="en-US" sz="1600" dirty="0"/>
          </a:p>
          <a:p>
            <a:pPr algn="ctr" eaLnBrk="1" hangingPunct="1"/>
            <a:r>
              <a:rPr lang="en-US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 Focus Social Media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Pre-PA and PA student focused informational accounts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Facebook: @PAFocus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Instagram: @pa_focus </a:t>
            </a:r>
          </a:p>
          <a:p>
            <a:pPr algn="ctr" eaLnBrk="1" hangingPunct="1"/>
            <a:r>
              <a:rPr lang="en-US" alt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Twitter: @pa_focus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6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857515" y="1899696"/>
            <a:ext cx="2189162" cy="2316059"/>
          </a:xfrm>
          <a:prstGeom prst="rect">
            <a:avLst/>
          </a:prstGeom>
          <a:solidFill>
            <a:srgbClr val="018168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9390" y="1912689"/>
            <a:ext cx="2189162" cy="2490231"/>
          </a:xfrm>
          <a:prstGeom prst="rect">
            <a:avLst/>
          </a:prstGeom>
          <a:solidFill>
            <a:srgbClr val="018168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52650" y="1899696"/>
            <a:ext cx="2189162" cy="2490231"/>
          </a:xfrm>
          <a:prstGeom prst="rect">
            <a:avLst/>
          </a:prstGeom>
          <a:solidFill>
            <a:srgbClr val="018168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2037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Do PAs Do?</a:t>
            </a:r>
          </a:p>
        </p:txBody>
      </p:sp>
      <p:pic>
        <p:nvPicPr>
          <p:cNvPr id="12" name="Picture 4" descr="http://offload.goarmy.com/soldier-life/being-a-soldier/ongoing-training/specialized-schools/medical-department-school/jcr:content/contentpar/head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r="27410"/>
          <a:stretch/>
        </p:blipFill>
        <p:spPr bwMode="auto">
          <a:xfrm>
            <a:off x="2152650" y="2650319"/>
            <a:ext cx="2189162" cy="19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kazanlaw.com/wp-content/uploads/2013/02/mesothelioma_treat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5"/>
          <a:stretch/>
        </p:blipFill>
        <p:spPr bwMode="auto">
          <a:xfrm>
            <a:off x="4997714" y="2679491"/>
            <a:ext cx="2190520" cy="190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drugsdb.com/images/2012/02/Refill-Prescription-e13282276939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r="34356"/>
          <a:stretch/>
        </p:blipFill>
        <p:spPr bwMode="auto">
          <a:xfrm>
            <a:off x="7850146" y="2666497"/>
            <a:ext cx="2203901" cy="19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52650" y="1955850"/>
            <a:ext cx="21891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018168"/>
              </a:buClr>
            </a:pPr>
            <a:r>
              <a:rPr lang="en-US" altLang="en-US" dirty="0">
                <a:latin typeface="Arial" charset="0"/>
                <a:ea typeface="ＭＳ Ｐゴシック" charset="-128"/>
              </a:rPr>
              <a:t>They conduct physical exams.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97714" y="1972422"/>
            <a:ext cx="220390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018168"/>
              </a:buClr>
            </a:pPr>
            <a:r>
              <a:rPr lang="en-US" altLang="en-US" dirty="0">
                <a:latin typeface="Arial" charset="0"/>
                <a:ea typeface="ＭＳ Ｐゴシック" charset="-128"/>
              </a:rPr>
              <a:t>They diagnose and treat illnesses.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57515" y="1955850"/>
            <a:ext cx="23369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018168"/>
              </a:buClr>
            </a:pPr>
            <a:r>
              <a:rPr lang="en-US" altLang="en-US" dirty="0">
                <a:latin typeface="Arial" charset="0"/>
                <a:ea typeface="ＭＳ Ｐゴシック" charset="-128"/>
              </a:rPr>
              <a:t>They write prescriptions.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6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64884" y="1860386"/>
            <a:ext cx="2189162" cy="2596079"/>
          </a:xfrm>
          <a:prstGeom prst="rect">
            <a:avLst/>
          </a:prstGeom>
          <a:solidFill>
            <a:srgbClr val="018168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7491" y="1860386"/>
            <a:ext cx="2189162" cy="259607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4644" y="1860386"/>
            <a:ext cx="2189162" cy="2611048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094" y="1593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Do PAs Do?</a:t>
            </a:r>
            <a:endParaRPr lang="en-US" sz="46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ubtitle 7"/>
          <p:cNvSpPr txBox="1">
            <a:spLocks/>
          </p:cNvSpPr>
          <p:nvPr/>
        </p:nvSpPr>
        <p:spPr bwMode="auto">
          <a:xfrm>
            <a:off x="2204992" y="1875809"/>
            <a:ext cx="2134160" cy="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869AA"/>
              </a:buClr>
              <a:buNone/>
            </a:pPr>
            <a:r>
              <a:rPr lang="en-US" altLang="en-US" sz="1800" dirty="0">
                <a:latin typeface="Arial" charset="0"/>
                <a:ea typeface="ＭＳ Ｐゴシック" charset="-128"/>
              </a:rPr>
              <a:t>They order and interpret medical tests.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5909" y="1860385"/>
            <a:ext cx="218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869AA"/>
              </a:buClr>
            </a:pPr>
            <a:r>
              <a:rPr lang="en-US" altLang="en-US" dirty="0">
                <a:latin typeface="Arial" charset="0"/>
                <a:ea typeface="ＭＳ Ｐゴシック" charset="-128"/>
              </a:rPr>
              <a:t>They counsel on preventive health care.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64884" y="1860385"/>
            <a:ext cx="221527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1869AA"/>
              </a:buClr>
            </a:pPr>
            <a:r>
              <a:rPr lang="en-US" altLang="en-US" dirty="0">
                <a:latin typeface="Arial" charset="0"/>
                <a:ea typeface="ＭＳ Ｐゴシック" charset="-128"/>
              </a:rPr>
              <a:t>They educate patients and their families.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r="11018"/>
          <a:stretch/>
        </p:blipFill>
        <p:spPr bwMode="auto">
          <a:xfrm>
            <a:off x="2177490" y="2998795"/>
            <a:ext cx="2189164" cy="19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media.npr.org/assets/img/2011/06/16/applehands_custom-5e6b20b68b0d4d0d437bac1c9c8712a7074a3fb8-s6-c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2384"/>
          <a:stretch/>
        </p:blipFill>
        <p:spPr bwMode="auto">
          <a:xfrm>
            <a:off x="4947081" y="3017500"/>
            <a:ext cx="2216726" cy="19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82" y="2266153"/>
            <a:ext cx="25812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1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59794" y="2002481"/>
            <a:ext cx="2189162" cy="245487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0188" y="2001930"/>
            <a:ext cx="2189162" cy="2416684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722" y="2001931"/>
            <a:ext cx="2189162" cy="2416683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C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88" y="1659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Do PAs Do?</a:t>
            </a:r>
            <a:endParaRPr lang="en-US" sz="46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ubtitle 7"/>
          <p:cNvSpPr txBox="1">
            <a:spLocks/>
          </p:cNvSpPr>
          <p:nvPr/>
        </p:nvSpPr>
        <p:spPr bwMode="auto">
          <a:xfrm>
            <a:off x="2159793" y="2030481"/>
            <a:ext cx="2151856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869AA"/>
              </a:buClr>
              <a:buNone/>
            </a:pPr>
            <a:r>
              <a:rPr lang="en-US" altLang="en-US" sz="1800" dirty="0">
                <a:latin typeface="Arial" charset="0"/>
                <a:ea typeface="ＭＳ Ｐゴシック" charset="-128"/>
              </a:rPr>
              <a:t>They assist in surgery.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6722" y="2002782"/>
            <a:ext cx="218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869AA"/>
              </a:buClr>
            </a:pPr>
            <a:r>
              <a:rPr lang="en-US" altLang="en-US" dirty="0">
                <a:latin typeface="Arial" charset="0"/>
                <a:ea typeface="ＭＳ Ｐゴシック" charset="-128"/>
              </a:rPr>
              <a:t>They perform procedures.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0188" y="2002782"/>
            <a:ext cx="2229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869AA"/>
              </a:buClr>
            </a:pPr>
            <a:r>
              <a:rPr lang="en-US" altLang="en-US" dirty="0">
                <a:latin typeface="Arial" charset="0"/>
                <a:ea typeface="ＭＳ Ｐゴシック" charset="-128"/>
              </a:rPr>
              <a:t>They do rounds in hospitals.</a:t>
            </a: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782553"/>
            <a:ext cx="2189162" cy="1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upload.wikimedia.org/wikipedia/commons/c/c3/Laparoscopic_stomach_surg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521" r="3906" b="452"/>
          <a:stretch/>
        </p:blipFill>
        <p:spPr bwMode="auto">
          <a:xfrm>
            <a:off x="2159794" y="2907121"/>
            <a:ext cx="2189162" cy="172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0"/>
          <a:stretch/>
        </p:blipFill>
        <p:spPr bwMode="auto">
          <a:xfrm>
            <a:off x="4916723" y="2907121"/>
            <a:ext cx="2181034" cy="172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4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1357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History</a:t>
            </a:r>
          </a:p>
        </p:txBody>
      </p:sp>
      <p:sp>
        <p:nvSpPr>
          <p:cNvPr id="14" name="Subtitle 7"/>
          <p:cNvSpPr txBox="1">
            <a:spLocks/>
          </p:cNvSpPr>
          <p:nvPr/>
        </p:nvSpPr>
        <p:spPr bwMode="auto">
          <a:xfrm>
            <a:off x="2152650" y="1581626"/>
            <a:ext cx="7901396" cy="409291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BIRTH OF PA PROFESSION</a:t>
            </a:r>
          </a:p>
          <a:p>
            <a:pPr marL="0" indent="0">
              <a:buClr>
                <a:srgbClr val="1869AA"/>
              </a:buClr>
              <a:buNone/>
              <a:defRPr/>
            </a:pPr>
            <a:r>
              <a:rPr lang="en-US" sz="1800" dirty="0">
                <a:latin typeface="Arial" charset="0"/>
                <a:ea typeface="ＭＳ Ｐゴシック" charset="-128"/>
                <a:cs typeface="Arial" charset="0"/>
              </a:rPr>
              <a:t>In the mid-1960s, physicians at Duke University Medical School recognized the need for a new type of health professional with comprehensive medical education to increase access to quality health care. </a:t>
            </a:r>
          </a:p>
          <a:p>
            <a:pPr marL="0" indent="0">
              <a:buNone/>
              <a:defRPr/>
            </a:pPr>
            <a:endParaRPr lang="en-US" sz="1400" dirty="0">
              <a:latin typeface="Arial" charset="0"/>
              <a:ea typeface="ＭＳ Ｐゴシック" charset="-128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FIRST PA STUDENTS</a:t>
            </a:r>
          </a:p>
          <a:p>
            <a:pPr marL="0" indent="0">
              <a:spcBef>
                <a:spcPts val="0"/>
              </a:spcBef>
              <a:buClr>
                <a:srgbClr val="1869AA"/>
              </a:buClr>
              <a:buNone/>
              <a:defRPr/>
            </a:pPr>
            <a:r>
              <a:rPr lang="en-US" sz="1800" dirty="0">
                <a:latin typeface="Arial" charset="0"/>
                <a:ea typeface="ＭＳ Ｐゴシック" charset="-128"/>
                <a:cs typeface="Arial" charset="0"/>
              </a:rPr>
              <a:t>Former military corpsmen seeking an</a:t>
            </a:r>
          </a:p>
          <a:p>
            <a:pPr marL="0" indent="0">
              <a:spcBef>
                <a:spcPts val="0"/>
              </a:spcBef>
              <a:buClr>
                <a:srgbClr val="1869AA"/>
              </a:buClr>
              <a:buNone/>
              <a:defRPr/>
            </a:pPr>
            <a:r>
              <a:rPr lang="en-US" sz="1800" dirty="0">
                <a:latin typeface="Arial" charset="0"/>
                <a:ea typeface="ＭＳ Ｐゴシック" charset="-128"/>
                <a:cs typeface="Arial" charset="0"/>
              </a:rPr>
              <a:t>opportunity to use their medical skills in </a:t>
            </a:r>
          </a:p>
          <a:p>
            <a:pPr marL="0" indent="0">
              <a:spcBef>
                <a:spcPts val="0"/>
              </a:spcBef>
              <a:buClr>
                <a:srgbClr val="1869AA"/>
              </a:buClr>
              <a:buNone/>
              <a:defRPr/>
            </a:pPr>
            <a:r>
              <a:rPr lang="en-US" sz="1800" dirty="0">
                <a:latin typeface="Arial" charset="0"/>
                <a:ea typeface="ＭＳ Ｐゴシック" charset="-128"/>
                <a:cs typeface="Arial" charset="0"/>
              </a:rPr>
              <a:t>civilian life </a:t>
            </a:r>
          </a:p>
          <a:p>
            <a:pPr marL="0" indent="0">
              <a:buClr>
                <a:srgbClr val="1869AA"/>
              </a:buClr>
              <a:buNone/>
              <a:defRPr/>
            </a:pPr>
            <a:endParaRPr lang="en-US" sz="1600" dirty="0">
              <a:latin typeface="Arial" charset="0"/>
              <a:ea typeface="ＭＳ Ｐゴシック" charset="-128"/>
              <a:cs typeface="Arial" charset="0"/>
            </a:endParaRPr>
          </a:p>
          <a:p>
            <a:pPr marL="0" indent="0">
              <a:buClr>
                <a:srgbClr val="1869AA"/>
              </a:buClr>
              <a:buNone/>
              <a:defRPr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1967</a:t>
            </a:r>
          </a:p>
          <a:p>
            <a:pPr marL="0" indent="0">
              <a:buClr>
                <a:srgbClr val="1869AA"/>
              </a:buClr>
              <a:buNone/>
              <a:defRPr/>
            </a:pPr>
            <a:r>
              <a:rPr lang="en-US" sz="1800" dirty="0">
                <a:latin typeface="Arial" charset="0"/>
                <a:ea typeface="ＭＳ Ｐゴシック" charset="-128"/>
                <a:cs typeface="Arial" charset="0"/>
              </a:rPr>
              <a:t>The first three PAs graduated from Duke University.</a:t>
            </a:r>
          </a:p>
          <a:p>
            <a:pPr marL="0" indent="0">
              <a:buClr>
                <a:srgbClr val="1869AA"/>
              </a:buClr>
              <a:buNone/>
              <a:defRPr/>
            </a:pPr>
            <a:r>
              <a:rPr lang="en-US" sz="1800" dirty="0">
                <a:latin typeface="Arial" charset="0"/>
                <a:ea typeface="ＭＳ Ｐゴシック" charset="-128"/>
                <a:cs typeface="Arial" charset="0"/>
              </a:rPr>
              <a:t>Dr. Stead video: </a:t>
            </a:r>
            <a:r>
              <a:rPr lang="en-US" sz="1800" dirty="0">
                <a:latin typeface="Arial" charset="0"/>
                <a:ea typeface="ＭＳ Ｐゴシック" charset="-128"/>
                <a:cs typeface="Arial" charset="0"/>
                <a:hlinkClick r:id="rId2"/>
              </a:rPr>
              <a:t>https://vimeo.com/90552709</a:t>
            </a:r>
            <a:endParaRPr lang="en-US" sz="1400" dirty="0"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5" name="Picture 5" descr="1967_PAProgram_C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10" y="2951664"/>
            <a:ext cx="3602037" cy="196215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55313" y="1306287"/>
            <a:ext cx="3690216" cy="489857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93135" y="1320141"/>
            <a:ext cx="3690216" cy="4884716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3775995" y="1671468"/>
            <a:ext cx="2169535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 baseline="0">
                <a:solidFill>
                  <a:schemeClr val="tx1"/>
                </a:solidFill>
                <a:latin typeface="Avenir Nex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Arial" charset="0"/>
                <a:ea typeface="ＭＳ Ｐゴシック" charset="-128"/>
              </a:rPr>
              <a:t>HENRY </a:t>
            </a:r>
            <a:r>
              <a:rPr lang="ja-JP" altLang="en-US" dirty="0">
                <a:latin typeface="Arial" charset="0"/>
                <a:ea typeface="ＭＳ Ｐゴシック" charset="-128"/>
              </a:rPr>
              <a:t>“</a:t>
            </a:r>
            <a:r>
              <a:rPr lang="en-US" altLang="ja-JP" dirty="0">
                <a:latin typeface="Arial" charset="0"/>
                <a:ea typeface="ＭＳ Ｐゴシック" charset="-128"/>
              </a:rPr>
              <a:t>BUDDY</a:t>
            </a:r>
            <a:r>
              <a:rPr lang="ja-JP" altLang="en-US" dirty="0">
                <a:latin typeface="Arial" charset="0"/>
                <a:ea typeface="ＭＳ Ｐゴシック" charset="-128"/>
              </a:rPr>
              <a:t>”</a:t>
            </a:r>
            <a:r>
              <a:rPr lang="en-US" altLang="ja-JP" dirty="0">
                <a:latin typeface="Arial" charset="0"/>
                <a:ea typeface="ＭＳ Ｐゴシック" charset="-128"/>
              </a:rPr>
              <a:t> TREADWELL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13" y="1320312"/>
            <a:ext cx="1418018" cy="172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6605452" y="1671467"/>
            <a:ext cx="2002255" cy="10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Arial" charset="0"/>
                <a:ea typeface="ＭＳ Ｐゴシック" charset="-128"/>
              </a:rPr>
              <a:t>JOYCE NICHOLS, </a:t>
            </a:r>
            <a:br>
              <a:rPr lang="en-US" altLang="en-US" dirty="0">
                <a:latin typeface="Arial" charset="0"/>
                <a:ea typeface="ＭＳ Ｐゴシック" charset="-128"/>
              </a:rPr>
            </a:br>
            <a:r>
              <a:rPr lang="en-US" altLang="en-US" dirty="0">
                <a:latin typeface="Arial" charset="0"/>
                <a:ea typeface="ＭＳ Ｐゴシック" charset="-128"/>
              </a:rPr>
              <a:t>PA-C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605451" y="3217763"/>
            <a:ext cx="3286694" cy="3103039"/>
          </a:xfrm>
          <a:prstGeom prst="rect">
            <a:avLst/>
          </a:prstGeom>
        </p:spPr>
        <p:txBody>
          <a:bodyPr/>
          <a:lstStyle/>
          <a:p>
            <a:pPr marL="347472" indent="-347472">
              <a:lnSpc>
                <a:spcPct val="100000"/>
              </a:lnSpc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First woman formally educated as a PA</a:t>
            </a:r>
          </a:p>
          <a:p>
            <a:pPr marL="347472" indent="-347472">
              <a:lnSpc>
                <a:spcPct val="100000"/>
              </a:lnSpc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First African American woman to practice as a PA</a:t>
            </a:r>
          </a:p>
          <a:p>
            <a:pPr marL="347472" indent="-347472">
              <a:lnSpc>
                <a:spcPct val="100000"/>
              </a:lnSpc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Served on AAPA Board of Directors</a:t>
            </a:r>
          </a:p>
          <a:p>
            <a:pPr marL="347472" indent="-347472">
              <a:lnSpc>
                <a:spcPct val="100000"/>
              </a:lnSpc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Established the AAPA Minority Affairs Committee</a:t>
            </a:r>
          </a:p>
          <a:p>
            <a:pPr marL="347472" indent="-347472">
              <a:lnSpc>
                <a:spcPct val="100000"/>
              </a:lnSpc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Established one of the first rural health satellite clinics</a:t>
            </a:r>
          </a:p>
          <a:p>
            <a:pPr marL="347472" indent="-347472">
              <a:lnSpc>
                <a:spcPct val="100000"/>
              </a:lnSpc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  <a:defRPr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86150" y="3093918"/>
            <a:ext cx="3370217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ea typeface="Arial" charset="0"/>
                <a:cs typeface="Arial" charset="0"/>
              </a:rPr>
              <a:t>Precursor to physician assistant</a:t>
            </a:r>
          </a:p>
          <a:p>
            <a:pPr marL="342900" indent="-342900"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ea typeface="Arial" charset="0"/>
                <a:cs typeface="Arial" charset="0"/>
              </a:rPr>
              <a:t>Earned honorary PA certificate in 1970</a:t>
            </a:r>
          </a:p>
          <a:p>
            <a:pPr marL="342900" indent="-342900"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ea typeface="Arial" charset="0"/>
                <a:cs typeface="Arial" charset="0"/>
              </a:rPr>
              <a:t>Veteran and leader in community</a:t>
            </a:r>
          </a:p>
          <a:p>
            <a:pPr marL="342900" indent="-342900">
              <a:spcBef>
                <a:spcPts val="600"/>
              </a:spcBef>
              <a:buClr>
                <a:srgbClr val="018168"/>
              </a:buClr>
              <a:buFont typeface="Arial" charset="0"/>
              <a:buChar char="•"/>
            </a:pPr>
            <a:r>
              <a:rPr lang="en-US" altLang="en-US" sz="1600" dirty="0">
                <a:ea typeface="Arial" charset="0"/>
                <a:cs typeface="Arial" charset="0"/>
              </a:rPr>
              <a:t>Eugene Stead modeled the PA profession largely on the interactions noted between this man and his supervising MD</a:t>
            </a:r>
          </a:p>
        </p:txBody>
      </p:sp>
      <p:pic>
        <p:nvPicPr>
          <p:cNvPr id="9" name="Picture 2" descr="Joyce Nichols, PA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62" y="1306287"/>
            <a:ext cx="1315198" cy="173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673" y="281859"/>
            <a:ext cx="7886700" cy="103828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History</a:t>
            </a:r>
          </a:p>
        </p:txBody>
      </p:sp>
    </p:spTree>
    <p:extLst>
      <p:ext uri="{BB962C8B-B14F-4D97-AF65-F5344CB8AC3E}">
        <p14:creationId xmlns:p14="http://schemas.microsoft.com/office/powerpoint/2010/main" val="215710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15745"/>
            <a:ext cx="841375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Professionals in Today’s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PA PROFESSION RANKS HIGH </a:t>
            </a: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U.S. News &amp; World Report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ranked the PA profession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#2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its </a:t>
            </a:r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2022 Best Health Care Jobs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#3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its </a:t>
            </a:r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100 Best Jobs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ranking.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Kiplinger’s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named PA as one of its “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great careers for your future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.”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 U.S. Bureau of Labor Statistics projects that by 2030 the PA profession will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grow 31%, much faster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than the average growth rate of 8%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1752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#5 Fastest Growing Job in America</a:t>
            </a:r>
            <a:r>
              <a:rPr lang="en-US" altLang="en-US" sz="3600" b="1" dirty="0">
                <a:latin typeface="Arial" charset="0"/>
                <a:ea typeface="Arial" charset="0"/>
                <a:cs typeface="Arial" charset="0"/>
              </a:rPr>
              <a:t>!</a:t>
            </a:r>
            <a:endParaRPr lang="en-US" altLang="en-US" sz="360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23" y="1582343"/>
            <a:ext cx="3276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6510368" y="3570666"/>
            <a:ext cx="3371910" cy="224653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8"/>
          <p:cNvSpPr txBox="1">
            <a:spLocks/>
          </p:cNvSpPr>
          <p:nvPr/>
        </p:nvSpPr>
        <p:spPr bwMode="auto">
          <a:xfrm>
            <a:off x="2152650" y="1690689"/>
            <a:ext cx="4043303" cy="44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$115,390</a:t>
            </a:r>
          </a:p>
          <a:p>
            <a:pPr>
              <a:buFont typeface="Arial" charset="0"/>
              <a:buNone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Median annual salary of PAs</a:t>
            </a:r>
            <a:r>
              <a:rPr lang="en-US" altLang="en-US" sz="1800" baseline="30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altLang="en-US" sz="1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10/10</a:t>
            </a:r>
          </a:p>
          <a:p>
            <a:pPr>
              <a:buFont typeface="Arial" charset="0"/>
              <a:buNone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Job market score</a:t>
            </a:r>
            <a:r>
              <a:rPr lang="en-US" altLang="en-US" sz="18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US" altLang="en-US" sz="1800" dirty="0">
              <a:solidFill>
                <a:srgbClr val="0F112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8/10</a:t>
            </a:r>
          </a:p>
          <a:p>
            <a:pPr>
              <a:buFont typeface="Arial" charset="0"/>
              <a:buNone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Work-life balance score</a:t>
            </a:r>
            <a:r>
              <a:rPr lang="en-US" altLang="en-US" sz="1800" baseline="30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/>
              <a:buNone/>
            </a:pP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/>
              <a:buNone/>
            </a:pPr>
            <a:endParaRPr lang="en-US" altLang="en-US" sz="1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/>
              <a:buNone/>
            </a:pPr>
            <a:r>
              <a:rPr lang="en-US" altLang="en-US" sz="10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en-US" sz="1000" dirty="0">
                <a:latin typeface="Arial" charset="0"/>
                <a:ea typeface="Arial" charset="0"/>
                <a:cs typeface="Arial" charset="0"/>
              </a:rPr>
              <a:t>U.S. Bureau of Labor Statistics</a:t>
            </a:r>
          </a:p>
          <a:p>
            <a:pPr>
              <a:buNone/>
            </a:pPr>
            <a:r>
              <a:rPr lang="en-US" altLang="en-US" sz="10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U.S. News &amp; World Report</a:t>
            </a:r>
            <a:endParaRPr lang="en-US" altLang="en-US" sz="1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306286"/>
            <a:ext cx="8530046" cy="0"/>
          </a:xfrm>
          <a:prstGeom prst="line">
            <a:avLst/>
          </a:prstGeom>
          <a:ln>
            <a:solidFill>
              <a:srgbClr val="018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762A3A-5910-4AC2-A9DF-CE744DFD86E4}"/>
              </a:ext>
            </a:extLst>
          </p:cNvPr>
          <p:cNvSpPr txBox="1"/>
          <p:nvPr/>
        </p:nvSpPr>
        <p:spPr>
          <a:xfrm>
            <a:off x="8196323" y="639774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baseline="30000" dirty="0">
                <a:latin typeface="Arial" charset="0"/>
                <a:ea typeface="Arial" charset="0"/>
                <a:cs typeface="Arial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7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PA">
      <a:dk1>
        <a:srgbClr val="000744"/>
      </a:dk1>
      <a:lt1>
        <a:srgbClr val="FFFFFF"/>
      </a:lt1>
      <a:dk2>
        <a:srgbClr val="1B99FA"/>
      </a:dk2>
      <a:lt2>
        <a:srgbClr val="FAFAFA"/>
      </a:lt2>
      <a:accent1>
        <a:srgbClr val="1B99FA"/>
      </a:accent1>
      <a:accent2>
        <a:srgbClr val="DC4D3F"/>
      </a:accent2>
      <a:accent3>
        <a:srgbClr val="FAFAFA"/>
      </a:accent3>
      <a:accent4>
        <a:srgbClr val="64BDA7"/>
      </a:accent4>
      <a:accent5>
        <a:srgbClr val="C7E5E2"/>
      </a:accent5>
      <a:accent6>
        <a:srgbClr val="DC4C3E"/>
      </a:accent6>
      <a:hlink>
        <a:srgbClr val="1B99FA"/>
      </a:hlink>
      <a:folHlink>
        <a:srgbClr val="1B99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963</Words>
  <Application>Microsoft Office PowerPoint</Application>
  <PresentationFormat>Widescreen</PresentationFormat>
  <Paragraphs>176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Avenir Next</vt:lpstr>
      <vt:lpstr>New Hero</vt:lpstr>
      <vt:lpstr>Arial</vt:lpstr>
      <vt:lpstr>Calibri</vt:lpstr>
      <vt:lpstr>Office Theme</vt:lpstr>
      <vt:lpstr>Project Access: PAs Transforming Health Care</vt:lpstr>
      <vt:lpstr>What Is A PA?</vt:lpstr>
      <vt:lpstr>What Do PAs Do?</vt:lpstr>
      <vt:lpstr>What Do PAs Do?</vt:lpstr>
      <vt:lpstr>What Do PAs Do?</vt:lpstr>
      <vt:lpstr>PA History</vt:lpstr>
      <vt:lpstr>PA History</vt:lpstr>
      <vt:lpstr>PA Professionals in Today’s Economy</vt:lpstr>
      <vt:lpstr>#5 Fastest Growing Job in America!</vt:lpstr>
      <vt:lpstr>Top 7 PA Practice Specialties</vt:lpstr>
      <vt:lpstr>PA Income by Specialty</vt:lpstr>
      <vt:lpstr>Top 5 PA Practice Settings </vt:lpstr>
      <vt:lpstr>Preparing for PA School</vt:lpstr>
      <vt:lpstr>Preparing for PA School</vt:lpstr>
      <vt:lpstr>Tips for Educational Success</vt:lpstr>
      <vt:lpstr>Payment Programs</vt:lpstr>
      <vt:lpstr>PAs Are People Like You</vt:lpstr>
      <vt:lpstr>PA Job Satisfaction</vt:lpstr>
      <vt:lpstr>Connect with PAEA</vt:lpstr>
      <vt:lpstr>Local PA Programs</vt:lpstr>
      <vt:lpstr>Learn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Slee</dc:creator>
  <cp:lastModifiedBy>Andrea Lowe</cp:lastModifiedBy>
  <cp:revision>5</cp:revision>
  <dcterms:created xsi:type="dcterms:W3CDTF">2022-06-06T00:59:27Z</dcterms:created>
  <dcterms:modified xsi:type="dcterms:W3CDTF">2022-09-21T20:10:01Z</dcterms:modified>
</cp:coreProperties>
</file>